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4"/>
  </p:notesMasterIdLst>
  <p:handoutMasterIdLst>
    <p:handoutMasterId r:id="rId35"/>
  </p:handoutMasterIdLst>
  <p:sldIdLst>
    <p:sldId id="256" r:id="rId2"/>
    <p:sldId id="412" r:id="rId3"/>
    <p:sldId id="413" r:id="rId4"/>
    <p:sldId id="414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8" r:id="rId13"/>
    <p:sldId id="422" r:id="rId14"/>
    <p:sldId id="423" r:id="rId15"/>
    <p:sldId id="424" r:id="rId16"/>
    <p:sldId id="425" r:id="rId17"/>
    <p:sldId id="426" r:id="rId18"/>
    <p:sldId id="429" r:id="rId19"/>
    <p:sldId id="427" r:id="rId20"/>
    <p:sldId id="430" r:id="rId21"/>
    <p:sldId id="431" r:id="rId22"/>
    <p:sldId id="432" r:id="rId23"/>
    <p:sldId id="438" r:id="rId24"/>
    <p:sldId id="433" r:id="rId25"/>
    <p:sldId id="434" r:id="rId26"/>
    <p:sldId id="435" r:id="rId27"/>
    <p:sldId id="439" r:id="rId28"/>
    <p:sldId id="436" r:id="rId29"/>
    <p:sldId id="440" r:id="rId30"/>
    <p:sldId id="437" r:id="rId31"/>
    <p:sldId id="441" r:id="rId32"/>
    <p:sldId id="442" r:id="rId33"/>
  </p:sldIdLst>
  <p:sldSz cx="9144000" cy="6858000" type="screen4x3"/>
  <p:notesSz cx="6646863" cy="97774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CCFFCC"/>
    <a:srgbClr val="1D8F2B"/>
    <a:srgbClr val="2A2A82"/>
    <a:srgbClr val="F2F2F2"/>
    <a:srgbClr val="9933FF"/>
    <a:srgbClr val="CC00CC"/>
    <a:srgbClr val="CCCC00"/>
    <a:srgbClr val="9900FF"/>
    <a:srgbClr val="F4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 autoAdjust="0"/>
    <p:restoredTop sz="96546" autoAdjust="0"/>
  </p:normalViewPr>
  <p:slideViewPr>
    <p:cSldViewPr>
      <p:cViewPr varScale="1">
        <p:scale>
          <a:sx n="86" d="100"/>
          <a:sy n="86" d="100"/>
        </p:scale>
        <p:origin x="13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52"/>
    </p:cViewPr>
  </p:sorterViewPr>
  <p:notesViewPr>
    <p:cSldViewPr>
      <p:cViewPr varScale="1">
        <p:scale>
          <a:sx n="62" d="100"/>
          <a:sy n="62" d="100"/>
        </p:scale>
        <p:origin x="-2490" y="-84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886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886" y="9287217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>
              <a:defRPr sz="1100">
                <a:latin typeface="Times" charset="0"/>
              </a:defRPr>
            </a:lvl1pPr>
          </a:lstStyle>
          <a:p>
            <a:pPr>
              <a:defRPr/>
            </a:pPr>
            <a:fld id="{D3C80D1F-E9DD-47DB-BA3B-9C6BCDFCE5D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73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2880978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4336" y="1"/>
            <a:ext cx="2880977" cy="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4842" y="4644391"/>
            <a:ext cx="5317181" cy="4399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287217"/>
            <a:ext cx="2880978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4336" y="9287217"/>
            <a:ext cx="2880977" cy="48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103" tIns="45048" rIns="90103" bIns="45048" numCol="1" anchor="b" anchorCtr="0" compatLnSpc="1">
            <a:prstTxWarp prst="textNoShape">
              <a:avLst/>
            </a:prstTxWarp>
          </a:bodyPr>
          <a:lstStyle>
            <a:lvl1pPr algn="r" defTabSz="901363" eaLnBrk="1" hangingPunct="1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fld id="{158855E5-2C16-4E98-8A4F-D1BE89544B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2114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6" b="44500"/>
          <a:stretch/>
        </p:blipFill>
        <p:spPr>
          <a:xfrm>
            <a:off x="-36512" y="-28525"/>
            <a:ext cx="9692505" cy="6913909"/>
          </a:xfrm>
          <a:prstGeom prst="rect">
            <a:avLst/>
          </a:prstGeom>
        </p:spPr>
      </p:pic>
      <p:sp>
        <p:nvSpPr>
          <p:cNvPr id="19" name="Rectangle 6"/>
          <p:cNvSpPr>
            <a:spLocks noChangeArrowheads="1"/>
          </p:cNvSpPr>
          <p:nvPr userDrawn="1"/>
        </p:nvSpPr>
        <p:spPr bwMode="auto">
          <a:xfrm>
            <a:off x="107950" y="6436568"/>
            <a:ext cx="6913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1400" dirty="0">
                <a:solidFill>
                  <a:schemeClr val="bg1"/>
                </a:solidFill>
              </a:rPr>
              <a:t>...</a:t>
            </a:r>
            <a:endParaRPr lang="fr-FR" sz="1400" dirty="0">
              <a:solidFill>
                <a:schemeClr val="bg1"/>
              </a:solidFill>
            </a:endParaRPr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220366" y="447271"/>
            <a:ext cx="1814513" cy="3155147"/>
            <a:chOff x="192521" y="359231"/>
            <a:chExt cx="1814513" cy="3155147"/>
          </a:xfrm>
        </p:grpSpPr>
        <p:pic>
          <p:nvPicPr>
            <p:cNvPr id="21" name="Picture 8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5696" y="359231"/>
              <a:ext cx="180816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7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521" y="1380868"/>
              <a:ext cx="1814513" cy="903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 t="7435" r="10325" b="17350"/>
            <a:stretch/>
          </p:blipFill>
          <p:spPr bwMode="auto">
            <a:xfrm>
              <a:off x="192577" y="2402505"/>
              <a:ext cx="1814400" cy="1111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accent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4" name="Organigramme : Alternative 9"/>
          <p:cNvSpPr/>
          <p:nvPr userDrawn="1"/>
        </p:nvSpPr>
        <p:spPr bwMode="auto">
          <a:xfrm>
            <a:off x="88083" y="260648"/>
            <a:ext cx="2079078" cy="3528392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" name="Organigramme : Alternative 9"/>
          <p:cNvSpPr/>
          <p:nvPr userDrawn="1"/>
        </p:nvSpPr>
        <p:spPr bwMode="auto">
          <a:xfrm>
            <a:off x="92646" y="3889687"/>
            <a:ext cx="2079078" cy="2409939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6" name="Organigramme : Alternative 25"/>
          <p:cNvSpPr/>
          <p:nvPr userDrawn="1"/>
        </p:nvSpPr>
        <p:spPr bwMode="auto">
          <a:xfrm>
            <a:off x="7332562" y="6380137"/>
            <a:ext cx="1656185" cy="404664"/>
          </a:xfrm>
          <a:prstGeom prst="flowChartAlternateProcess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ZoneTexte 26"/>
          <p:cNvSpPr txBox="1"/>
          <p:nvPr userDrawn="1"/>
        </p:nvSpPr>
        <p:spPr>
          <a:xfrm>
            <a:off x="7639049" y="6409137"/>
            <a:ext cx="1052512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Arial" pitchFamily="34" charset="0"/>
              <a:buNone/>
              <a:defRPr/>
            </a:pPr>
            <a:fld id="{5951EA96-C4C0-4308-814D-5517B4079C8C}" type="datetime1">
              <a:rPr lang="fr-BE" sz="1400">
                <a:solidFill>
                  <a:schemeClr val="accent3">
                    <a:lumMod val="9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pPr marL="342900" indent="-342900" algn="ctr">
                <a:buFont typeface="Arial" pitchFamily="34" charset="0"/>
                <a:buNone/>
                <a:defRPr/>
              </a:pPr>
              <a:t>17-05-19</a:t>
            </a:fld>
            <a:endParaRPr lang="en-US" sz="1400" dirty="0">
              <a:solidFill>
                <a:schemeClr val="accent3">
                  <a:lumMod val="95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8" name="Organigramme : Alternative 9"/>
          <p:cNvSpPr/>
          <p:nvPr userDrawn="1"/>
        </p:nvSpPr>
        <p:spPr bwMode="auto">
          <a:xfrm>
            <a:off x="2308204" y="261040"/>
            <a:ext cx="6677694" cy="3528000"/>
          </a:xfrm>
          <a:prstGeom prst="roundRect">
            <a:avLst>
              <a:gd name="adj" fmla="val 3234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42" name="Rectangle 1046"/>
          <p:cNvSpPr>
            <a:spLocks noGrp="1" noChangeArrowheads="1"/>
          </p:cNvSpPr>
          <p:nvPr>
            <p:ph type="ctrTitle"/>
          </p:nvPr>
        </p:nvSpPr>
        <p:spPr>
          <a:xfrm>
            <a:off x="2419315" y="950863"/>
            <a:ext cx="6437161" cy="1470025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5143" name="Rectangle 1047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564904"/>
            <a:ext cx="6377432" cy="1004455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fr-FR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20D52-81AA-4F9B-BCC5-7DD8576E9DAA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38925" y="171450"/>
            <a:ext cx="2058988" cy="589438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29325" cy="589438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42205-7B00-4227-B14A-B667340C3789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re. Contenu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659313" y="1539875"/>
            <a:ext cx="4038600" cy="21859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659313" y="3878263"/>
            <a:ext cx="4038600" cy="218757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0882D-7A07-4853-BADE-2B6C9159F054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7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214EF-6916-43FF-8424-30437CA8A788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88A90-B60D-4215-86EF-9D68DB5DBE7A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5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8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59313" y="153987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E4D95-5749-4317-9CDB-71B0D5CB6843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B10BC-76BC-43FF-8D12-ACD0E487A925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8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137EF-74A1-4A15-AB15-D13319172C72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4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73C85-E874-4E3C-9704-B9C6991CCA5B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3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34AAD-E328-487D-B37E-84308BD419C4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5FB0B-7B80-45B1-805B-740D7376CEA1}" type="slidenum">
              <a:rPr/>
              <a:pPr>
                <a:defRPr/>
              </a:pPr>
              <a:t>‹N°›</a:t>
            </a:fld>
            <a:endParaRPr dirty="0"/>
          </a:p>
        </p:txBody>
      </p:sp>
      <p:sp>
        <p:nvSpPr>
          <p:cNvPr id="6" name="Rectangle 48"/>
          <p:cNvSpPr>
            <a:spLocks noGrp="1" noChangeArrowheads="1"/>
          </p:cNvSpPr>
          <p:nvPr>
            <p:ph type="ftr" sz="quarter" idx="11"/>
          </p:nvPr>
        </p:nvSpPr>
        <p:spPr>
          <a:xfrm>
            <a:off x="-2267744" y="-819472"/>
            <a:ext cx="5472113" cy="3333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1009-05 Systèmes à Microprocesseur 1. Structure ordinateur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273800" y="6359525"/>
            <a:ext cx="892175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12013" y="6359525"/>
            <a:ext cx="893762" cy="446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32" name="Rectangle 2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57200" y="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title style</a:t>
            </a:r>
          </a:p>
        </p:txBody>
      </p:sp>
      <p:sp>
        <p:nvSpPr>
          <p:cNvPr id="1033" name="Rectangle 2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68313" y="1539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377147"/>
            <a:ext cx="730115" cy="44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à coins arrondis 10"/>
          <p:cNvSpPr/>
          <p:nvPr userDrawn="1"/>
        </p:nvSpPr>
        <p:spPr bwMode="auto">
          <a:xfrm flipH="1">
            <a:off x="38141" y="6470959"/>
            <a:ext cx="6132084" cy="311847"/>
          </a:xfrm>
          <a:prstGeom prst="roundRect">
            <a:avLst/>
          </a:prstGeom>
          <a:solidFill>
            <a:srgbClr val="3333FF">
              <a:alpha val="8039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>
              <a:defRPr/>
            </a:pPr>
            <a:endParaRPr lang="en-US" sz="1200"/>
          </a:p>
        </p:txBody>
      </p:sp>
      <p:sp>
        <p:nvSpPr>
          <p:cNvPr id="12" name="Rectangle à coins arrondis 11"/>
          <p:cNvSpPr/>
          <p:nvPr userDrawn="1"/>
        </p:nvSpPr>
        <p:spPr bwMode="auto">
          <a:xfrm>
            <a:off x="110743" y="6519529"/>
            <a:ext cx="6016935" cy="207700"/>
          </a:xfrm>
          <a:prstGeom prst="roundRect">
            <a:avLst/>
          </a:prstGeom>
          <a:solidFill>
            <a:schemeClr val="tx2">
              <a:lumMod val="75000"/>
              <a:alpha val="70000"/>
            </a:schemeClr>
          </a:solidFill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pPr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Espace réservé du texte 3"/>
          <p:cNvSpPr txBox="1">
            <a:spLocks/>
          </p:cNvSpPr>
          <p:nvPr userDrawn="1"/>
        </p:nvSpPr>
        <p:spPr>
          <a:xfrm>
            <a:off x="467544" y="6482953"/>
            <a:ext cx="5370846" cy="40243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400">
                <a:solidFill>
                  <a:srgbClr val="1153B5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200">
                <a:solidFill>
                  <a:srgbClr val="1153B5"/>
                </a:solidFill>
                <a:latin typeface="+mn-lt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000">
                <a:solidFill>
                  <a:srgbClr val="1153B5"/>
                </a:solidFill>
                <a:latin typeface="+mn-lt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900">
                <a:solidFill>
                  <a:srgbClr val="1153B5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BE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fr-B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</a:t>
            </a:r>
            <a:r>
              <a:rPr lang="fr-B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fr-BE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– speaker</a:t>
            </a:r>
            <a:r>
              <a:rPr lang="fr-BE" sz="11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100" kern="1200" baseline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name</a:t>
            </a:r>
            <a:endParaRPr lang="fr-BE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20" name="Rectangle 24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-12520" y="6461503"/>
            <a:ext cx="684213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accent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fr-FR" sz="1100" b="1" kern="120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99201B0-63FA-4356-B763-73BB50CBF3CE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3200">
          <a:solidFill>
            <a:srgbClr val="1153B5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rgbClr val="1153B5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1153B5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1153B5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1153B5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lelia.galvanin@student.umons.ac.be" TargetMode="External"/><Relationship Id="rId2" Type="http://schemas.openxmlformats.org/officeDocument/2006/relationships/hyperlink" Target="mailto:elora.amorison@student.umons.ac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VyE35rkSaQ" TargetMode="External"/><Relationship Id="rId2" Type="http://schemas.openxmlformats.org/officeDocument/2006/relationships/hyperlink" Target="https://github.com/cleliagal/Control-of-Servo-motor-with-DE1-So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fpgasoftware.intel.com/?edition=lit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asic.com.tw/cgi-bin/page/archive.pl?Language=English&amp;No=83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2419315" y="878855"/>
            <a:ext cx="6437161" cy="1470025"/>
          </a:xfrm>
        </p:spPr>
        <p:txBody>
          <a:bodyPr/>
          <a:lstStyle/>
          <a:p>
            <a:pPr algn="ctr"/>
            <a:r>
              <a:rPr lang="fr-BE" dirty="0"/>
              <a:t>Hardware Software </a:t>
            </a:r>
            <a:r>
              <a:rPr lang="fr-BE" dirty="0" err="1"/>
              <a:t>Platforms</a:t>
            </a:r>
            <a:br>
              <a:rPr lang="fr-BE" dirty="0"/>
            </a:br>
            <a:r>
              <a:rPr lang="fr-BE" dirty="0"/>
              <a:t>Project </a:t>
            </a:r>
            <a:r>
              <a:rPr lang="fr-BE" dirty="0" err="1"/>
              <a:t>Presentation</a:t>
            </a:r>
            <a:endParaRPr lang="fr-BE" dirty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49179" y="2712577"/>
            <a:ext cx="6377432" cy="1004455"/>
          </a:xfrm>
        </p:spPr>
        <p:txBody>
          <a:bodyPr/>
          <a:lstStyle/>
          <a:p>
            <a:r>
              <a:rPr lang="fr-BE" dirty="0" err="1"/>
              <a:t>Servomotor</a:t>
            </a:r>
            <a:r>
              <a:rPr lang="fr-BE" dirty="0"/>
              <a:t> Control </a:t>
            </a:r>
            <a:r>
              <a:rPr lang="fr-BE" dirty="0" err="1"/>
              <a:t>with</a:t>
            </a:r>
            <a:r>
              <a:rPr lang="fr-BE" dirty="0"/>
              <a:t> DE1-SoC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835696" y="4080729"/>
            <a:ext cx="7025504" cy="10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800">
                <a:solidFill>
                  <a:srgbClr val="1153B5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1153B5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1153B5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153B5"/>
                </a:solidFill>
                <a:latin typeface="+mn-lt"/>
              </a:defRPr>
            </a:lvl9pPr>
          </a:lstStyle>
          <a:p>
            <a:r>
              <a:rPr lang="fr-BE" kern="0" dirty="0"/>
              <a:t>Elora </a:t>
            </a:r>
            <a:r>
              <a:rPr lang="fr-BE" kern="0" dirty="0" err="1"/>
              <a:t>Amorison</a:t>
            </a:r>
            <a:r>
              <a:rPr lang="fr-BE" kern="0" dirty="0"/>
              <a:t> &amp; </a:t>
            </a:r>
            <a:r>
              <a:rPr lang="fr-BE" kern="0" dirty="0" err="1"/>
              <a:t>Clelia</a:t>
            </a:r>
            <a:r>
              <a:rPr lang="fr-BE" kern="0" dirty="0"/>
              <a:t> Galvanin </a:t>
            </a:r>
            <a:r>
              <a:rPr lang="fr-BE" kern="0" dirty="0">
                <a:hlinkClick r:id="rId2"/>
              </a:rPr>
              <a:t>elora.amorison@student.umons.ac.be</a:t>
            </a:r>
            <a:endParaRPr lang="fr-BE" kern="0" dirty="0"/>
          </a:p>
          <a:p>
            <a:r>
              <a:rPr lang="fr-BE" kern="0" dirty="0">
                <a:hlinkClick r:id="rId3"/>
              </a:rPr>
              <a:t>Clelia.galvanin@student.umons.ac.be</a:t>
            </a:r>
            <a:endParaRPr lang="fr-BE" kern="0" dirty="0"/>
          </a:p>
          <a:p>
            <a:endParaRPr lang="en-US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2" name="Titre 2">
            <a:extLst>
              <a:ext uri="{FF2B5EF4-FFF2-40B4-BE49-F238E27FC236}">
                <a16:creationId xmlns:a16="http://schemas.microsoft.com/office/drawing/2014/main" id="{F941C3A4-B70C-4945-BEB3-CFE53CBF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20" y="176212"/>
            <a:ext cx="9324528" cy="809625"/>
          </a:xfrm>
        </p:spPr>
        <p:txBody>
          <a:bodyPr/>
          <a:lstStyle/>
          <a:p>
            <a:pPr eaLnBrk="1" hangingPunct="1"/>
            <a:r>
              <a:rPr lang="en-GB" altLang="fr-FR" sz="4000" dirty="0"/>
              <a:t>Create a new project on Quartus</a:t>
            </a:r>
          </a:p>
        </p:txBody>
      </p:sp>
      <p:sp>
        <p:nvSpPr>
          <p:cNvPr id="15" name="Espace réservé du contenu 1">
            <a:extLst>
              <a:ext uri="{FF2B5EF4-FFF2-40B4-BE49-F238E27FC236}">
                <a16:creationId xmlns:a16="http://schemas.microsoft.com/office/drawing/2014/main" id="{FA705D79-1093-42EF-9AC6-072F01973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39875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800" dirty="0"/>
              <a:t>A window “Family &amp; Device Settings” will open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Select the right family of your component and then “next” </a:t>
            </a:r>
          </a:p>
          <a:p>
            <a:pPr marL="252000" lvl="1" indent="0" eaLnBrk="1" hangingPunct="1">
              <a:buFont typeface="Wingdings" pitchFamily="2" charset="2"/>
              <a:buNone/>
              <a:defRPr/>
            </a:pPr>
            <a:r>
              <a:rPr lang="en-GB" dirty="0"/>
              <a:t>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pic>
        <p:nvPicPr>
          <p:cNvPr id="16" name="Image 7">
            <a:extLst>
              <a:ext uri="{FF2B5EF4-FFF2-40B4-BE49-F238E27FC236}">
                <a16:creationId xmlns:a16="http://schemas.microsoft.com/office/drawing/2014/main" id="{E0ADC99E-50DC-493C-A9F7-5BACDDE3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t="18874" r="28761" b="22389"/>
          <a:stretch>
            <a:fillRect/>
          </a:stretch>
        </p:blipFill>
        <p:spPr bwMode="auto">
          <a:xfrm>
            <a:off x="220260" y="3420169"/>
            <a:ext cx="4429484" cy="343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3">
            <a:extLst>
              <a:ext uri="{FF2B5EF4-FFF2-40B4-BE49-F238E27FC236}">
                <a16:creationId xmlns:a16="http://schemas.microsoft.com/office/drawing/2014/main" id="{FC2B5AA6-CCBE-4FF9-ADC3-F73C566E9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806" y="3452396"/>
            <a:ext cx="34194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fr-BE" altLang="fr-FR" sz="280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</a:t>
            </a:r>
            <a:r>
              <a:rPr lang="fr-BE" altLang="fr-FR" sz="2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BE" altLang="fr-FR" sz="280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fr-BE" altLang="fr-FR" sz="2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BE" altLang="fr-FR" sz="2800" dirty="0" err="1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BE" altLang="fr-FR" sz="2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Cyclone V</a:t>
            </a:r>
          </a:p>
          <a:p>
            <a:pPr>
              <a:buFont typeface="Arial" panose="020B0604020202020204" pitchFamily="34" charset="0"/>
              <a:buNone/>
            </a:pPr>
            <a:r>
              <a:rPr lang="fr-BE" altLang="fr-FR" sz="2800" dirty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5CSEMA5F31C6N </a:t>
            </a:r>
          </a:p>
        </p:txBody>
      </p:sp>
    </p:spTree>
    <p:extLst>
      <p:ext uri="{BB962C8B-B14F-4D97-AF65-F5344CB8AC3E}">
        <p14:creationId xmlns:p14="http://schemas.microsoft.com/office/powerpoint/2010/main" val="96469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Titre 2">
            <a:extLst>
              <a:ext uri="{FF2B5EF4-FFF2-40B4-BE49-F238E27FC236}">
                <a16:creationId xmlns:a16="http://schemas.microsoft.com/office/drawing/2014/main" id="{3732CDA9-38BB-4387-B91F-2855C35D2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pPr eaLnBrk="1" hangingPunct="1"/>
            <a:r>
              <a:rPr lang="en-GB" altLang="fr-FR" sz="4000" dirty="0"/>
              <a:t>Create a new project on Quartus</a:t>
            </a:r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2B4EECA9-9CFE-4588-8F3C-4C82EDE28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26" y="1579285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800" dirty="0"/>
              <a:t>Create new file 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Create a new file at your project and </a:t>
            </a:r>
            <a:br>
              <a:rPr lang="en-GB" sz="2400" dirty="0"/>
            </a:br>
            <a:r>
              <a:rPr lang="en-GB" sz="2400" dirty="0"/>
              <a:t>select the VHDL Type File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sz="2400" dirty="0"/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sz="2400" dirty="0"/>
          </a:p>
          <a:p>
            <a:pPr marL="252000" lvl="1" indent="0" eaLnBrk="1" hangingPunct="1">
              <a:buFont typeface="Wingdings" pitchFamily="2" charset="2"/>
              <a:buNone/>
              <a:defRPr/>
            </a:pPr>
            <a:endParaRPr lang="en-GB" sz="2400" dirty="0"/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You can also add an existing </a:t>
            </a:r>
            <a:br>
              <a:rPr lang="en-GB" sz="2400" dirty="0"/>
            </a:br>
            <a:r>
              <a:rPr lang="en-GB" sz="2400" dirty="0"/>
              <a:t>file at your project</a:t>
            </a:r>
          </a:p>
          <a:p>
            <a:pPr marL="252000" lvl="1" indent="0" eaLnBrk="1" hangingPunct="1">
              <a:buFont typeface="Wingdings" pitchFamily="2" charset="2"/>
              <a:buNone/>
              <a:defRPr/>
            </a:pPr>
            <a:r>
              <a:rPr lang="en-GB" dirty="0"/>
              <a:t>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pic>
        <p:nvPicPr>
          <p:cNvPr id="12" name="Image 7">
            <a:extLst>
              <a:ext uri="{FF2B5EF4-FFF2-40B4-BE49-F238E27FC236}">
                <a16:creationId xmlns:a16="http://schemas.microsoft.com/office/drawing/2014/main" id="{B0BB5AC5-84C7-4F18-ACF5-27D908ED0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4" t="36336" r="54260" b="20753"/>
          <a:stretch>
            <a:fillRect/>
          </a:stretch>
        </p:blipFill>
        <p:spPr bwMode="auto">
          <a:xfrm>
            <a:off x="7308304" y="1314450"/>
            <a:ext cx="14954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8">
            <a:extLst>
              <a:ext uri="{FF2B5EF4-FFF2-40B4-BE49-F238E27FC236}">
                <a16:creationId xmlns:a16="http://schemas.microsoft.com/office/drawing/2014/main" id="{98F51BBF-74B5-4B21-A538-B7AAEE1B2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18851" r="29131" b="22389"/>
          <a:stretch>
            <a:fillRect/>
          </a:stretch>
        </p:blipFill>
        <p:spPr bwMode="auto">
          <a:xfrm>
            <a:off x="5678735" y="3715108"/>
            <a:ext cx="3259138" cy="25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34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C51C22D-D1D4-4F24-9BF5-FA01C254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071692" cy="5311428"/>
          </a:xfrm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Context and Objectives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Servo-motor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Control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Simulations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Results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66758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929105-699B-47EF-BA3D-C1EB4B59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fr-FR" sz="4400" dirty="0"/>
              <a:t>Servomotor</a:t>
            </a:r>
            <a:endParaRPr lang="fr-FR" sz="4400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8D89BCF3-B762-4133-B6D0-F97025B25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229600" cy="5400600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GB" altLang="fr-FR" sz="2800" b="1" dirty="0"/>
              <a:t>What is a servomotor ?</a:t>
            </a:r>
          </a:p>
          <a:p>
            <a:pPr marL="0" lvl="1" indent="0" eaLnBrk="1" hangingPunct="1">
              <a:buFont typeface="Wingdings" pitchFamily="2" charset="2"/>
              <a:buNone/>
            </a:pPr>
            <a:r>
              <a:rPr lang="fr-BE" altLang="fr-FR" sz="2000" dirty="0">
                <a:cs typeface="Times New Roman" panose="02020603050405020304" pitchFamily="18" charset="0"/>
              </a:rPr>
              <a:t>E</a:t>
            </a:r>
            <a:r>
              <a:rPr lang="en-US" altLang="fr-FR" sz="2000" dirty="0" err="1">
                <a:cs typeface="Times New Roman" panose="02020603050405020304" pitchFamily="18" charset="0"/>
              </a:rPr>
              <a:t>lectrical</a:t>
            </a:r>
            <a:r>
              <a:rPr lang="en-US" altLang="fr-FR" sz="2000" dirty="0">
                <a:cs typeface="Times New Roman" panose="02020603050405020304" pitchFamily="18" charset="0"/>
              </a:rPr>
              <a:t> device, that rotate a part of its body </a:t>
            </a:r>
          </a:p>
          <a:p>
            <a:pPr marL="0" lvl="1" indent="0" eaLnBrk="1" hangingPunct="1">
              <a:buFont typeface="Wingdings" pitchFamily="2" charset="2"/>
              <a:buNone/>
            </a:pPr>
            <a:r>
              <a:rPr lang="en-US" altLang="fr-FR" sz="2000" dirty="0">
                <a:cs typeface="Times New Roman" panose="02020603050405020304" pitchFamily="18" charset="0"/>
              </a:rPr>
              <a:t>with high efficiency and great precision to a </a:t>
            </a:r>
          </a:p>
          <a:p>
            <a:pPr marL="0" lvl="1" indent="0" eaLnBrk="1" hangingPunct="1">
              <a:buFont typeface="Wingdings" pitchFamily="2" charset="2"/>
              <a:buNone/>
            </a:pPr>
            <a:r>
              <a:rPr lang="en-US" altLang="fr-FR" sz="2000" dirty="0">
                <a:cs typeface="Times New Roman" panose="02020603050405020304" pitchFamily="18" charset="0"/>
              </a:rPr>
              <a:t>particular angle</a:t>
            </a:r>
            <a:r>
              <a:rPr lang="fr-BE" altLang="fr-FR" sz="2000" dirty="0">
                <a:cs typeface="Times New Roman" panose="02020603050405020304" pitchFamily="18" charset="0"/>
              </a:rPr>
              <a:t> </a:t>
            </a:r>
            <a:r>
              <a:rPr lang="fr-BE" altLang="fr-FR" sz="2000" dirty="0" err="1">
                <a:cs typeface="Times New Roman" panose="02020603050405020304" pitchFamily="18" charset="0"/>
              </a:rPr>
              <a:t>between</a:t>
            </a:r>
            <a:r>
              <a:rPr lang="fr-BE" altLang="fr-FR" sz="2000" dirty="0">
                <a:cs typeface="Times New Roman" panose="02020603050405020304" pitchFamily="18" charset="0"/>
              </a:rPr>
              <a:t> 0 and 180°)</a:t>
            </a:r>
          </a:p>
          <a:p>
            <a:pPr marL="0" lvl="1" indent="0" eaLnBrk="1" hangingPunct="1">
              <a:buFont typeface="Wingdings" pitchFamily="2" charset="2"/>
              <a:buNone/>
            </a:pPr>
            <a:r>
              <a:rPr lang="en-GB" altLang="fr-FR" sz="2400" dirty="0">
                <a:cs typeface="Times New Roman" panose="02020603050405020304" pitchFamily="18" charset="0"/>
              </a:rPr>
              <a:t> </a:t>
            </a:r>
          </a:p>
          <a:p>
            <a:pPr marL="0" lvl="1" indent="0" eaLnBrk="1" hangingPunct="1">
              <a:buFont typeface="Wingdings" pitchFamily="2" charset="2"/>
              <a:buNone/>
            </a:pPr>
            <a:endParaRPr lang="en-GB" altLang="fr-FR" sz="2400" dirty="0"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fr-BE" altLang="fr-FR" sz="2800" b="1" dirty="0"/>
              <a:t>How to </a:t>
            </a:r>
            <a:r>
              <a:rPr lang="fr-BE" altLang="fr-FR" sz="2800" b="1" dirty="0" err="1"/>
              <a:t>connect</a:t>
            </a:r>
            <a:r>
              <a:rPr lang="fr-BE" altLang="fr-FR" sz="2800" b="1" dirty="0"/>
              <a:t> a </a:t>
            </a:r>
            <a:r>
              <a:rPr lang="fr-BE" altLang="fr-FR" sz="2800" b="1" dirty="0" err="1"/>
              <a:t>servomotor</a:t>
            </a:r>
            <a:r>
              <a:rPr lang="fr-BE" altLang="fr-FR" sz="2800" b="1" dirty="0"/>
              <a:t>?</a:t>
            </a:r>
            <a:r>
              <a:rPr lang="en-GB" altLang="fr-FR" sz="2800" b="1" dirty="0"/>
              <a:t> </a:t>
            </a:r>
            <a:endParaRPr lang="en-GB" altLang="fr-FR" sz="2800" b="1" dirty="0">
              <a:cs typeface="Calibri" panose="020F0502020204030204" pitchFamily="34" charset="0"/>
            </a:endParaRPr>
          </a:p>
          <a:p>
            <a:pPr marL="0" lvl="1" indent="0">
              <a:buFont typeface="Arial" panose="020B0604020202020204" pitchFamily="34" charset="0"/>
              <a:buChar char="•"/>
            </a:pPr>
            <a:r>
              <a:rPr lang="en-GB" altLang="fr-FR" sz="2000" dirty="0">
                <a:cs typeface="Times New Roman" panose="02020603050405020304" pitchFamily="18" charset="0"/>
              </a:rPr>
              <a:t>Three cables </a:t>
            </a:r>
          </a:p>
          <a:p>
            <a:pPr marL="0" lvl="1" indent="0">
              <a:buFont typeface="Arial" panose="020B0604020202020204" pitchFamily="34" charset="0"/>
              <a:buChar char="•"/>
            </a:pPr>
            <a:r>
              <a:rPr lang="en-GB" altLang="fr-FR" sz="2000" dirty="0">
                <a:ea typeface="Calibri" panose="020F0502020204030204" pitchFamily="34" charset="0"/>
                <a:cs typeface="Times New Roman" panose="02020603050405020304" pitchFamily="18" charset="0"/>
              </a:rPr>
              <a:t>The yellow wire connected to the pin of the board: GPIO1(1)</a:t>
            </a:r>
          </a:p>
          <a:p>
            <a:pPr marL="0" lvl="1" indent="0">
              <a:buFont typeface="Arial" panose="020B0604020202020204" pitchFamily="34" charset="0"/>
              <a:buChar char="•"/>
            </a:pPr>
            <a:r>
              <a:rPr lang="en-GB" altLang="fr-FR" sz="2000" dirty="0">
                <a:ea typeface="Calibri" panose="020F0502020204030204" pitchFamily="34" charset="0"/>
                <a:cs typeface="Times New Roman" panose="02020603050405020304" pitchFamily="18" charset="0"/>
              </a:rPr>
              <a:t>The red wire connected to 5V on the board GPIO1(10)</a:t>
            </a:r>
          </a:p>
          <a:p>
            <a:pPr marL="0" lvl="1" indent="0">
              <a:buFont typeface="Arial" panose="020B0604020202020204" pitchFamily="34" charset="0"/>
              <a:buChar char="•"/>
            </a:pPr>
            <a:r>
              <a:rPr lang="en-GB" altLang="fr-FR" sz="2000" dirty="0">
                <a:ea typeface="Calibri" panose="020F0502020204030204" pitchFamily="34" charset="0"/>
                <a:cs typeface="Times New Roman" panose="02020603050405020304" pitchFamily="18" charset="0"/>
              </a:rPr>
              <a:t>The brown (or black) wire connected to the ground on the board GPIO1(11)</a:t>
            </a:r>
          </a:p>
          <a:p>
            <a:pPr marL="0" lvl="1" indent="0" eaLnBrk="1" hangingPunct="1">
              <a:buFont typeface="Wingdings" pitchFamily="2" charset="2"/>
              <a:buNone/>
            </a:pPr>
            <a:endParaRPr lang="en-GB" altLang="fr-FR" dirty="0"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en-GB" altLang="fr-FR" dirty="0"/>
          </a:p>
        </p:txBody>
      </p:sp>
      <p:pic>
        <p:nvPicPr>
          <p:cNvPr id="10" name="Picture 2" descr="https://4.imimg.com/data4/PN/IM/MY-11936130/sg90-9g-servo-motor-250x250.jpg">
            <a:extLst>
              <a:ext uri="{FF2B5EF4-FFF2-40B4-BE49-F238E27FC236}">
                <a16:creationId xmlns:a16="http://schemas.microsoft.com/office/drawing/2014/main" id="{A05216F9-7F70-4D90-8583-FC9DE1B4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08720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723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CE423A76-0CC0-4D83-9EEB-E3609F93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en-GB" altLang="fr-FR" sz="4400" dirty="0"/>
              <a:t>Servomotor</a:t>
            </a:r>
            <a:endParaRPr lang="fr-FR" sz="4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93B833-A388-44D6-B04D-17FCF004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0" y="1124744"/>
            <a:ext cx="8241634" cy="49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929105-699B-47EF-BA3D-C1EB4B59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 Diagram to Control a </a:t>
            </a:r>
            <a:r>
              <a:rPr lang="fr-FR" dirty="0" err="1"/>
              <a:t>Servomotor</a:t>
            </a:r>
            <a:br>
              <a:rPr lang="fr-FR" dirty="0"/>
            </a:br>
            <a:endParaRPr lang="fr-FR" dirty="0"/>
          </a:p>
        </p:txBody>
      </p:sp>
      <p:pic>
        <p:nvPicPr>
          <p:cNvPr id="5" name="Image 56">
            <a:extLst>
              <a:ext uri="{FF2B5EF4-FFF2-40B4-BE49-F238E27FC236}">
                <a16:creationId xmlns:a16="http://schemas.microsoft.com/office/drawing/2014/main" id="{AD6C0720-B629-41D0-9C29-C94A75A92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44" y="1482963"/>
            <a:ext cx="10188842" cy="193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AE4E205B-2CF6-4AD6-8FE0-516C61F5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52" y="3789040"/>
            <a:ext cx="8982296" cy="3244850"/>
          </a:xfrm>
        </p:spPr>
        <p:txBody>
          <a:bodyPr/>
          <a:lstStyle/>
          <a:p>
            <a:pPr marL="295275" lvl="1" indent="-457200" eaLnBrk="1" hangingPunct="1">
              <a:buFont typeface="Wingdings" pitchFamily="2" charset="2"/>
              <a:buChar char="Ø"/>
              <a:defRPr/>
            </a:pPr>
            <a:r>
              <a:rPr lang="en-GB" dirty="0"/>
              <a:t>The values of the position came from the Switch of the board</a:t>
            </a:r>
          </a:p>
          <a:p>
            <a:pPr marL="295275" lvl="1" indent="-457200" eaLnBrk="1" hangingPunct="1">
              <a:buFont typeface="Wingdings" pitchFamily="2" charset="2"/>
              <a:buChar char="Ø"/>
              <a:defRPr/>
            </a:pPr>
            <a:r>
              <a:rPr lang="en-GB" dirty="0"/>
              <a:t>The control signal goes to the GPIO1(1) pin and then directly to the servomotor </a:t>
            </a:r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676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929105-699B-47EF-BA3D-C1EB4B59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between the board and the motor</a:t>
            </a:r>
            <a:br>
              <a:rPr lang="en-US" dirty="0"/>
            </a:br>
            <a:endParaRPr lang="fr-FR" dirty="0"/>
          </a:p>
        </p:txBody>
      </p:sp>
      <p:pic>
        <p:nvPicPr>
          <p:cNvPr id="11" name="Image 93201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4E52CBA0-42DE-478B-A3AA-88CB438E3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74" y="1314450"/>
            <a:ext cx="3827426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73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509F21E2-C3CF-4CD4-B40E-400BE362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en-GB" altLang="fr-FR" sz="4400" dirty="0"/>
              <a:t>Servomotor</a:t>
            </a:r>
            <a:endParaRPr lang="fr-FR" sz="4400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3A27A562-0BFB-470A-81D7-0E46EB2D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980728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/>
              <a:t>How it works?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sz="2400" dirty="0"/>
              <a:t>Coding a square </a:t>
            </a:r>
            <a:r>
              <a:rPr sz="2400" dirty="0" err="1"/>
              <a:t>wave</a:t>
            </a:r>
            <a:r>
              <a:rPr sz="2400" dirty="0"/>
              <a:t> of </a:t>
            </a:r>
            <a:r>
              <a:rPr sz="2400" dirty="0" err="1"/>
              <a:t>different</a:t>
            </a:r>
            <a:r>
              <a:rPr sz="2400" dirty="0"/>
              <a:t> pulse </a:t>
            </a:r>
            <a:r>
              <a:rPr sz="2400" dirty="0" err="1"/>
              <a:t>width</a:t>
            </a:r>
            <a:endParaRPr sz="2400" dirty="0"/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sz="2400" dirty="0" err="1"/>
              <a:t>Period</a:t>
            </a:r>
            <a:r>
              <a:rPr sz="2400" dirty="0"/>
              <a:t> of 20 ms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sz="2400" dirty="0"/>
              <a:t>Minimal value of 0,5ms and maximal value 2,5ms </a:t>
            </a:r>
          </a:p>
          <a:p>
            <a:pPr marL="0" lvl="1" indent="0" eaLnBrk="1" hangingPunct="1">
              <a:buFont typeface="Wingdings" pitchFamily="2" charset="2"/>
              <a:buNone/>
              <a:defRPr/>
            </a:pPr>
            <a:r>
              <a:rPr lang="en-GB" dirty="0"/>
              <a:t> </a:t>
            </a:r>
          </a:p>
          <a:p>
            <a:pPr marL="0" indent="0" eaLnBrk="1" hangingPunct="1">
              <a:defRPr/>
            </a:pPr>
            <a:endParaRPr lang="en-GB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F142762-E974-4EA8-878E-DFE1FC20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54" y="3156183"/>
            <a:ext cx="8229600" cy="327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8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C51C22D-D1D4-4F24-9BF5-FA01C254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071692" cy="5311428"/>
          </a:xfrm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Context and Objectives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Board Control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Simulations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Results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62095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929105-699B-47EF-BA3D-C1EB4B59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fr-FR" sz="4400" dirty="0"/>
              <a:t>Board Control</a:t>
            </a:r>
            <a:endParaRPr lang="fr-FR" sz="4400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0BE4AF10-1D10-4FFA-BF55-D630EA667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86" y="908720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800" b="1" dirty="0"/>
              <a:t>How to link the hardware and the software?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Connect the board to the computer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Create a file to connect the signals with the pins of the board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To have a look </a:t>
            </a:r>
          </a:p>
          <a:p>
            <a:pPr marL="0" lvl="1" indent="0" eaLnBrk="1" hangingPunct="1">
              <a:buNone/>
              <a:defRPr/>
            </a:pPr>
            <a:r>
              <a:rPr lang="en-GB" sz="2000" dirty="0"/>
              <a:t>at all the pins </a:t>
            </a:r>
          </a:p>
          <a:p>
            <a:pPr marL="0" lvl="1" indent="0" eaLnBrk="1" hangingPunct="1">
              <a:buNone/>
              <a:defRPr/>
            </a:pPr>
            <a:r>
              <a:rPr lang="en-GB" sz="2000" dirty="0"/>
              <a:t>of your board </a:t>
            </a:r>
          </a:p>
          <a:p>
            <a:pPr marL="0" lvl="1" indent="0" eaLnBrk="1" hangingPunct="1">
              <a:buNone/>
              <a:defRPr/>
            </a:pPr>
            <a:r>
              <a:rPr lang="en-GB" sz="2000" dirty="0"/>
              <a:t>you can click on </a:t>
            </a:r>
          </a:p>
          <a:p>
            <a:pPr marL="0" lvl="1" indent="0" eaLnBrk="1" hangingPunct="1">
              <a:buNone/>
              <a:defRPr/>
            </a:pPr>
            <a:r>
              <a:rPr lang="en-GB" sz="2000" dirty="0"/>
              <a:t>this </a:t>
            </a:r>
            <a:r>
              <a:rPr lang="en-GB" sz="2000" dirty="0" err="1"/>
              <a:t>icone</a:t>
            </a:r>
            <a:endParaRPr lang="en-GB" sz="2000" dirty="0"/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A965EA-BFBD-40AE-8678-83B072F0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128" y="2636912"/>
            <a:ext cx="6370872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82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C51C22D-D1D4-4F24-9BF5-FA01C254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071692" cy="4968552"/>
          </a:xfrm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Context and Objectives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Control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Simulations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Results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  <a:p>
            <a:pPr marL="252000" lvl="1" indent="0" eaLnBrk="1" hangingPunct="1">
              <a:buNone/>
              <a:defRPr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19452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9CEBAFD0-E16B-46DE-8499-03FDF295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1259"/>
            <a:ext cx="8229600" cy="1143000"/>
          </a:xfrm>
        </p:spPr>
        <p:txBody>
          <a:bodyPr/>
          <a:lstStyle/>
          <a:p>
            <a:r>
              <a:rPr lang="en-GB" altLang="fr-FR" sz="4400" dirty="0"/>
              <a:t>Board Control</a:t>
            </a:r>
            <a:endParaRPr lang="fr-FR" sz="4400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6A5CBFED-FF07-420C-A47C-C33D25C0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50" y="980728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800" b="1" dirty="0"/>
              <a:t>How to put the code on the processor?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Click on the Program Device </a:t>
            </a:r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E80AD88-53FE-49E9-B202-14C995C84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511012"/>
            <a:ext cx="6663506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2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47AEBF0B-3FEF-49A0-9481-9682F0C8F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en-GB" altLang="fr-FR" sz="4400" dirty="0"/>
              <a:t>Board Control</a:t>
            </a:r>
            <a:endParaRPr lang="fr-FR" sz="4400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0D51D524-8A29-4ABC-B604-108C6DF04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86" y="1166018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800" b="1" dirty="0"/>
              <a:t>How to put the code on the processor?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A window will open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Click on “Hardware Setup” and choose your </a:t>
            </a:r>
            <a:r>
              <a:rPr lang="en-GB" sz="2400" dirty="0" err="1"/>
              <a:t>harware</a:t>
            </a:r>
            <a:endParaRPr lang="en-GB" sz="2400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7BE24D8-BB91-4DD9-9825-9165881D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055578"/>
            <a:ext cx="7080880" cy="31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97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750562C3-48C6-4591-AA82-A7CA60C1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en-GB" altLang="fr-FR" sz="4400" dirty="0"/>
              <a:t>Board Control</a:t>
            </a:r>
            <a:endParaRPr lang="fr-FR" sz="4400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DC884EC0-EC1C-487F-862E-84460BBA0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74" y="742950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800" b="1" dirty="0"/>
              <a:t>How to put the code on the processor?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Click on “Auto Detect” and choose your correct device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Then  on “Add File” and select your own file</a:t>
            </a:r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sz="2400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sz="2400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sz="2400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sz="2400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sz="2400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sz="2400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sz="2400" dirty="0"/>
          </a:p>
          <a:p>
            <a:pPr lvl="1" eaLnBrk="1" hangingPunct="1">
              <a:defRPr/>
            </a:pPr>
            <a:r>
              <a:rPr lang="en-GB" sz="2000" dirty="0"/>
              <a:t>Finally, click on “Start” and wait for the loading of your code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2CCBB84-DA49-46B6-9556-7EC1FB6E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45" y="2564904"/>
            <a:ext cx="7470655" cy="29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C51C22D-D1D4-4F24-9BF5-FA01C254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071692" cy="5311428"/>
          </a:xfrm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Context and Objectives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Control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Simulations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Results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063443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929105-699B-47EF-BA3D-C1EB4B59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fr-FR" sz="4400" dirty="0"/>
              <a:t>Simulations</a:t>
            </a:r>
            <a:endParaRPr lang="fr-FR" sz="4400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F8B4E2CA-9BFD-47F1-BD0B-03DF0B442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08721"/>
            <a:ext cx="8374385" cy="5157118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sz="2800" dirty="0"/>
              <a:t>Driver Simulation </a:t>
            </a:r>
          </a:p>
          <a:p>
            <a:pPr marL="252000" lvl="1" indent="0" eaLnBrk="1" hangingPunct="1">
              <a:buFont typeface="Wingdings" pitchFamily="2" charset="2"/>
              <a:buNone/>
              <a:defRPr/>
            </a:pPr>
            <a:endParaRPr lang="en-GB" dirty="0">
              <a:ea typeface="Calibri" pitchFamily="34" charset="0"/>
              <a:cs typeface="Times New Roman" pitchFamily="18" charset="0"/>
            </a:endParaRPr>
          </a:p>
          <a:p>
            <a:pPr marL="0" indent="0" eaLnBrk="1" hangingPunct="1">
              <a:buNone/>
              <a:defRPr/>
            </a:pPr>
            <a:endParaRPr lang="en-GB" dirty="0"/>
          </a:p>
          <a:p>
            <a:pPr>
              <a:buNone/>
              <a:defRPr/>
            </a:pPr>
            <a:endParaRPr lang="fr-FR" sz="2000" dirty="0">
              <a:solidFill>
                <a:schemeClr val="bg2">
                  <a:lumMod val="25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>
              <a:buNone/>
              <a:defRPr/>
            </a:pP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For the simulation,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define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some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values for the variable « pos ».</a:t>
            </a:r>
          </a:p>
          <a:p>
            <a:pPr>
              <a:buNone/>
              <a:defRPr/>
            </a:pP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can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see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the control signal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becoming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bigger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and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bigger</a:t>
            </a:r>
            <a:r>
              <a:rPr lang="fr-FR" sz="20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. </a:t>
            </a:r>
          </a:p>
          <a:p>
            <a:pPr marL="0" indent="0">
              <a:buNone/>
              <a:defRPr/>
            </a:pP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can zoom to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see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the value of PWM and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so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, the PWM value for an 80° angle </a:t>
            </a:r>
            <a:r>
              <a:rPr lang="fr-FR" sz="2000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lang="fr-FR" sz="2000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1749440 ns.</a:t>
            </a:r>
          </a:p>
          <a:p>
            <a:pPr marL="0" indent="0" eaLnBrk="1" hangingPunct="1">
              <a:defRPr/>
            </a:pP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73EF1B-695B-4E20-9963-90C3A3EF83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66"/>
          <a:stretch/>
        </p:blipFill>
        <p:spPr>
          <a:xfrm>
            <a:off x="183653" y="1538498"/>
            <a:ext cx="8776693" cy="11334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15AE35C-72E0-4E31-9266-C770B07BCA0F}"/>
              </a:ext>
            </a:extLst>
          </p:cNvPr>
          <p:cNvSpPr txBox="1"/>
          <p:nvPr/>
        </p:nvSpPr>
        <p:spPr>
          <a:xfrm>
            <a:off x="-1836712" y="7558656"/>
            <a:ext cx="8776693" cy="11099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None/>
              <a:defRPr/>
            </a:pPr>
            <a:endParaRPr lang="fr-FR" sz="2000" dirty="0">
              <a:solidFill>
                <a:schemeClr val="bg2">
                  <a:lumMod val="25000"/>
                </a:schemeClr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554EC83-B658-4535-AB68-A7933F5F62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46"/>
          <a:stretch/>
        </p:blipFill>
        <p:spPr>
          <a:xfrm>
            <a:off x="172253" y="4291583"/>
            <a:ext cx="8776693" cy="10879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45617E6-07FB-4BFF-BF9C-738E18F4C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84"/>
          <a:stretch/>
        </p:blipFill>
        <p:spPr>
          <a:xfrm>
            <a:off x="172253" y="5380284"/>
            <a:ext cx="8776693" cy="7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5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FD940D43-EE1A-497F-B9DA-50D478D4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en-GB" altLang="fr-FR" sz="4400" dirty="0"/>
              <a:t>Simulations</a:t>
            </a:r>
            <a:endParaRPr lang="fr-FR" sz="4400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383142B-C511-4A40-95E0-16B4933E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94" y="980728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sz="2800" dirty="0" err="1"/>
              <a:t>Driver+Application</a:t>
            </a:r>
            <a:r>
              <a:rPr sz="2800" dirty="0"/>
              <a:t> Simulation </a:t>
            </a:r>
          </a:p>
          <a:p>
            <a:pPr marL="252000" lvl="1" indent="0" eaLnBrk="1" hangingPunct="1">
              <a:buFont typeface="Wingdings" pitchFamily="2" charset="2"/>
              <a:buNone/>
              <a:defRPr/>
            </a:pPr>
            <a:endParaRPr lang="en-GB" dirty="0">
              <a:ea typeface="Calibri" pitchFamily="34" charset="0"/>
              <a:cs typeface="Times New Roman" pitchFamily="18" charset="0"/>
            </a:endParaRPr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38BD00-A1FD-43DE-9750-53C66135492E}"/>
              </a:ext>
            </a:extLst>
          </p:cNvPr>
          <p:cNvSpPr txBox="1"/>
          <p:nvPr/>
        </p:nvSpPr>
        <p:spPr>
          <a:xfrm>
            <a:off x="300623" y="3037974"/>
            <a:ext cx="8096617" cy="323582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change the values of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switchs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and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therefore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pos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after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3 PWM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half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period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= 3*10ms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wait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for 3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additional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PWM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half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period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before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pressing the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button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wait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for 1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additional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PWM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half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period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before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releasing the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button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When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the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button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released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-&gt;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switchs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values go to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Ipos_after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PWM value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then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modified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from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the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next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impulse.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notice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that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the PWM value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increases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according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 to the angle.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93308C-A13B-418A-8D81-CDCCD80A0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14"/>
          <a:stretch/>
        </p:blipFill>
        <p:spPr>
          <a:xfrm>
            <a:off x="205984" y="1701593"/>
            <a:ext cx="8732032" cy="13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2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998EFF36-EECB-4627-9EF7-410FB6CD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1143000"/>
          </a:xfrm>
        </p:spPr>
        <p:txBody>
          <a:bodyPr/>
          <a:lstStyle/>
          <a:p>
            <a:r>
              <a:rPr lang="en-GB" altLang="fr-FR" sz="4400" dirty="0"/>
              <a:t>Simulations</a:t>
            </a:r>
            <a:endParaRPr lang="fr-FR" sz="4400" dirty="0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DAD00381-F667-4BAA-824E-035C75D8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908721"/>
            <a:ext cx="8229600" cy="5157118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sz="2800" dirty="0" err="1"/>
              <a:t>Driver+Application</a:t>
            </a:r>
            <a:r>
              <a:rPr sz="2800" dirty="0"/>
              <a:t> Simulation </a:t>
            </a:r>
          </a:p>
          <a:p>
            <a:pPr marL="252000" lvl="1" indent="0" eaLnBrk="1" hangingPunct="1">
              <a:buFont typeface="Wingdings" pitchFamily="2" charset="2"/>
              <a:buNone/>
              <a:defRPr/>
            </a:pPr>
            <a:endParaRPr lang="en-GB" dirty="0">
              <a:ea typeface="Calibri" pitchFamily="34" charset="0"/>
              <a:cs typeface="Times New Roman" pitchFamily="18" charset="0"/>
            </a:endParaRPr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89C1623-C40F-411E-87C1-B5BBBD834428}"/>
              </a:ext>
            </a:extLst>
          </p:cNvPr>
          <p:cNvSpPr txBox="1"/>
          <p:nvPr/>
        </p:nvSpPr>
        <p:spPr>
          <a:xfrm>
            <a:off x="-34121" y="5013176"/>
            <a:ext cx="8229600" cy="144832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We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make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a zoom 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to </a:t>
            </a: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measure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PWM values and check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that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the values are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growing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proportionnaly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with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the angle. </a:t>
            </a: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Wa can </a:t>
            </a: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see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that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the PWM value for an 40° angle </a:t>
            </a: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1 124 640ns and for an 80° angle </a:t>
            </a:r>
          </a:p>
          <a:p>
            <a:pPr marL="285750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1 749 440ns (</a:t>
            </a: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which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is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equal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to </a:t>
            </a: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our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fr-BE" sz="20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previous</a:t>
            </a:r>
            <a:r>
              <a:rPr lang="fr-BE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value.)</a:t>
            </a:r>
            <a:endParaRPr kumimoji="0" lang="fr-BE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696F9D00-1691-46EA-BB00-AA28605EB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838" y="1819857"/>
            <a:ext cx="2182812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fr-FR" altLang="fr-FR" sz="2800">
              <a:solidFill>
                <a:srgbClr val="80808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3D1819C-946A-43E6-9DFA-292034C98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68"/>
          <a:stretch/>
        </p:blipFill>
        <p:spPr>
          <a:xfrm>
            <a:off x="205984" y="2762777"/>
            <a:ext cx="8732032" cy="12761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D431C60-9F6E-4F56-9474-54D321D580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60"/>
          <a:stretch/>
        </p:blipFill>
        <p:spPr>
          <a:xfrm>
            <a:off x="205984" y="1431947"/>
            <a:ext cx="8732033" cy="12186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0011664-C8DE-4628-99C1-FC3A2B7A6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23"/>
          <a:stretch/>
        </p:blipFill>
        <p:spPr>
          <a:xfrm>
            <a:off x="205982" y="4037648"/>
            <a:ext cx="8732034" cy="9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91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C51C22D-D1D4-4F24-9BF5-FA01C254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071692" cy="5311428"/>
          </a:xfrm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Context and Objectives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Control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Simulations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Results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554479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929105-699B-47EF-BA3D-C1EB4B59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 err="1"/>
              <a:t>Results</a:t>
            </a:r>
            <a:endParaRPr lang="fr-FR" sz="4400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03B3A62F-5CA7-4C30-9C72-56DA979DE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39875"/>
            <a:ext cx="8229600" cy="4525963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b="1" dirty="0"/>
              <a:t>Results on an </a:t>
            </a:r>
            <a:br>
              <a:rPr lang="en-GB" b="1" dirty="0"/>
            </a:br>
            <a:r>
              <a:rPr lang="en-GB" b="1" dirty="0"/>
              <a:t>oscillator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0" indent="0" eaLnBrk="1" hangingPunct="1">
              <a:defRPr/>
            </a:pPr>
            <a:endParaRPr lang="en-GB" dirty="0"/>
          </a:p>
          <a:p>
            <a:pPr marL="0" indent="0" eaLnBrk="1" hangingPunct="1">
              <a:defRPr/>
            </a:pPr>
            <a:endParaRPr lang="en-GB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b="1" dirty="0"/>
              <a:t>Results on the servomotor</a:t>
            </a:r>
          </a:p>
          <a:p>
            <a:pPr lvl="1" eaLnBrk="1" hangingPunct="1">
              <a:buFont typeface="Wingdings" pitchFamily="2" charset="2"/>
              <a:buChar char="Ø"/>
              <a:defRPr/>
            </a:pPr>
            <a:r>
              <a:rPr lang="en-GB" dirty="0"/>
              <a:t>See the video</a:t>
            </a:r>
          </a:p>
          <a:p>
            <a:pPr marL="295275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0" lvl="1" indent="0" eaLnBrk="1" hangingPunct="1">
              <a:buFont typeface="Wingdings" pitchFamily="2" charset="2"/>
              <a:buNone/>
              <a:defRPr/>
            </a:pPr>
            <a:endParaRPr lang="en-GB" dirty="0"/>
          </a:p>
          <a:p>
            <a:pPr marL="0" indent="0" eaLnBrk="1" hangingPunct="1">
              <a:defRPr/>
            </a:pPr>
            <a:endParaRPr lang="en-GB" dirty="0"/>
          </a:p>
        </p:txBody>
      </p:sp>
      <p:pic>
        <p:nvPicPr>
          <p:cNvPr id="6" name="Image 6" descr="Une image contenant moniteur, objet&#10;&#10;Description générée automatiquement">
            <a:extLst>
              <a:ext uri="{FF2B5EF4-FFF2-40B4-BE49-F238E27FC236}">
                <a16:creationId xmlns:a16="http://schemas.microsoft.com/office/drawing/2014/main" id="{0523974F-DB0B-4319-8227-E6063475C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97" y="1282889"/>
            <a:ext cx="3475038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51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C51C22D-D1D4-4F24-9BF5-FA01C254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071692" cy="5311428"/>
          </a:xfrm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Context and Objectives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Control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Simulations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Results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Software operation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00651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C51C22D-D1D4-4F24-9BF5-FA01C254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071692" cy="5311428"/>
          </a:xfrm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ysClr val="windowText" lastClr="000000"/>
                </a:solidFill>
              </a:rPr>
              <a:t>Context and Objectives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Control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Simulations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Results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123916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929105-699B-47EF-BA3D-C1EB4B59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fr-FR" sz="4400" dirty="0"/>
              <a:t>Software Operation</a:t>
            </a:r>
            <a:endParaRPr lang="fr-FR" sz="4400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2683258-26D0-4416-99DF-398ECE65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74" y="98072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altLang="fr-FR" sz="2800" b="1" dirty="0"/>
              <a:t>Diagram block of the behaviour of our program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E253BF-8B28-465D-A4D6-59DBF9DC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4" y="1840340"/>
            <a:ext cx="7821846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67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E4BEF3-3444-4714-8BF9-A72CCC09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en-GB" altLang="fr-FR" sz="4400" dirty="0"/>
              <a:t>Congrats ! </a:t>
            </a:r>
          </a:p>
          <a:p>
            <a:pPr marL="0" indent="0" eaLnBrk="1" hangingPunct="1"/>
            <a:endParaRPr lang="en-GB" altLang="fr-FR" sz="3600" dirty="0"/>
          </a:p>
          <a:p>
            <a:pPr marL="0" indent="0" algn="ctr" eaLnBrk="1" hangingPunct="1">
              <a:buNone/>
            </a:pPr>
            <a:r>
              <a:rPr lang="en-GB" altLang="fr-FR" sz="3600" dirty="0"/>
              <a:t>You can now drive a servo-motor with a new processor! </a:t>
            </a:r>
          </a:p>
          <a:p>
            <a:endParaRPr lang="fr-FR" dirty="0"/>
          </a:p>
        </p:txBody>
      </p:sp>
      <p:pic>
        <p:nvPicPr>
          <p:cNvPr id="8" name="Graphique 7" descr="Langue des signes ">
            <a:extLst>
              <a:ext uri="{FF2B5EF4-FFF2-40B4-BE49-F238E27FC236}">
                <a16:creationId xmlns:a16="http://schemas.microsoft.com/office/drawing/2014/main" id="{56F4EF05-3498-4283-B6D5-2FB1BE14A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0837" y="1657927"/>
            <a:ext cx="914400" cy="914400"/>
          </a:xfrm>
          <a:prstGeom prst="rect">
            <a:avLst/>
          </a:prstGeom>
        </p:spPr>
      </p:pic>
      <p:pic>
        <p:nvPicPr>
          <p:cNvPr id="9" name="Graphique 8" descr="Langue des signes ">
            <a:extLst>
              <a:ext uri="{FF2B5EF4-FFF2-40B4-BE49-F238E27FC236}">
                <a16:creationId xmlns:a16="http://schemas.microsoft.com/office/drawing/2014/main" id="{DCE02E97-5451-4577-BF9A-C806010D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9672" y="16529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16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Useful links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6EF4703-7D7E-4291-95E1-11248022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https://github.com/cleliagal/Control-of-Servo-motor-with-DE1-SoC</a:t>
            </a:r>
            <a:endParaRPr lang="fr-FR" dirty="0"/>
          </a:p>
          <a:p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>
                <a:hlinkClick r:id="rId3"/>
              </a:rPr>
              <a:t>https://www.youtube.com/watch?v=HVyE35rkSaQ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15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Context and Objectives</a:t>
            </a:r>
          </a:p>
        </p:txBody>
      </p: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00DDFA3B-DB8B-482E-8A02-863FE94B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35075"/>
            <a:ext cx="9144000" cy="5345113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fr-BE" sz="2400" dirty="0"/>
              <a:t>This </a:t>
            </a:r>
            <a:r>
              <a:rPr lang="fr-BE" sz="2400" dirty="0" err="1"/>
              <a:t>project</a:t>
            </a:r>
            <a:r>
              <a:rPr lang="fr-BE" sz="2400" dirty="0"/>
              <a:t> </a:t>
            </a:r>
            <a:r>
              <a:rPr lang="fr-BE" sz="2400" dirty="0" err="1"/>
              <a:t>is</a:t>
            </a:r>
            <a:r>
              <a:rPr lang="fr-BE" sz="2400" dirty="0"/>
              <a:t> part of the course Hardware/Software Platforms for </a:t>
            </a:r>
            <a:r>
              <a:rPr lang="fr-BE" sz="2400" dirty="0" err="1"/>
              <a:t>students</a:t>
            </a:r>
            <a:r>
              <a:rPr lang="fr-BE" sz="2400" dirty="0"/>
              <a:t> in first master in </a:t>
            </a:r>
            <a:r>
              <a:rPr lang="fr-BE" sz="2400" dirty="0" err="1"/>
              <a:t>Electrical</a:t>
            </a:r>
            <a:r>
              <a:rPr lang="fr-BE" sz="2400" dirty="0"/>
              <a:t> Engineering at the </a:t>
            </a:r>
            <a:r>
              <a:rPr lang="fr-BE" sz="2400" dirty="0" err="1"/>
              <a:t>Faculty</a:t>
            </a:r>
            <a:r>
              <a:rPr lang="fr-BE" sz="2400" dirty="0"/>
              <a:t> of Engineering of Mons</a:t>
            </a:r>
          </a:p>
          <a:p>
            <a:pPr algn="just" eaLnBrk="1" hangingPunct="1">
              <a:defRPr/>
            </a:pPr>
            <a:endParaRPr lang="fr-BE" sz="2400" dirty="0"/>
          </a:p>
          <a:p>
            <a:pPr algn="just" eaLnBrk="1" hangingPunct="1">
              <a:defRPr/>
            </a:pPr>
            <a:r>
              <a:rPr lang="fr-BE" sz="2400" dirty="0"/>
              <a:t>Objectives: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dirty="0"/>
              <a:t>To </a:t>
            </a:r>
            <a:r>
              <a:rPr dirty="0" err="1"/>
              <a:t>handle</a:t>
            </a:r>
            <a:r>
              <a:rPr dirty="0"/>
              <a:t> an </a:t>
            </a:r>
            <a:r>
              <a:rPr dirty="0" err="1"/>
              <a:t>entire</a:t>
            </a:r>
            <a:r>
              <a:rPr dirty="0"/>
              <a:t> </a:t>
            </a:r>
            <a:r>
              <a:rPr dirty="0" err="1"/>
              <a:t>electronical</a:t>
            </a:r>
            <a:r>
              <a:rPr dirty="0"/>
              <a:t> </a:t>
            </a:r>
            <a:r>
              <a:rPr dirty="0" err="1"/>
              <a:t>project</a:t>
            </a:r>
            <a:r>
              <a:rPr dirty="0"/>
              <a:t>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dirty="0"/>
              <a:t>To </a:t>
            </a:r>
            <a:r>
              <a:rPr dirty="0" err="1"/>
              <a:t>familiar</a:t>
            </a:r>
            <a:r>
              <a:rPr dirty="0"/>
              <a:t> us </a:t>
            </a:r>
            <a:r>
              <a:rPr dirty="0" err="1"/>
              <a:t>with</a:t>
            </a:r>
            <a:r>
              <a:rPr dirty="0"/>
              <a:t> processors De-</a:t>
            </a:r>
            <a:r>
              <a:rPr dirty="0" err="1"/>
              <a:t>SoC</a:t>
            </a:r>
            <a:endParaRPr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dirty="0"/>
              <a:t>To control a </a:t>
            </a:r>
            <a:r>
              <a:rPr dirty="0" err="1"/>
              <a:t>Servomotor</a:t>
            </a:r>
            <a:endParaRPr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dirty="0"/>
              <a:t>To </a:t>
            </a:r>
            <a:r>
              <a:rPr dirty="0" err="1"/>
              <a:t>understand</a:t>
            </a:r>
            <a:r>
              <a:rPr dirty="0"/>
              <a:t> the VHDL </a:t>
            </a:r>
            <a:r>
              <a:rPr dirty="0" err="1"/>
              <a:t>coding</a:t>
            </a:r>
            <a:r>
              <a:rPr dirty="0"/>
              <a:t> </a:t>
            </a:r>
            <a:r>
              <a:rPr dirty="0" err="1"/>
              <a:t>language</a:t>
            </a:r>
            <a:endParaRPr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dirty="0"/>
              <a:t>To </a:t>
            </a:r>
            <a:r>
              <a:rPr dirty="0" err="1"/>
              <a:t>create</a:t>
            </a:r>
            <a:r>
              <a:rPr dirty="0"/>
              <a:t> a tutorial for </a:t>
            </a:r>
            <a:r>
              <a:rPr dirty="0" err="1"/>
              <a:t>other</a:t>
            </a:r>
            <a:r>
              <a:rPr dirty="0"/>
              <a:t> </a:t>
            </a:r>
            <a:r>
              <a:rPr dirty="0" err="1"/>
              <a:t>users</a:t>
            </a:r>
            <a:endParaRPr dirty="0"/>
          </a:p>
          <a:p>
            <a:pPr marL="0" indent="0" algn="just" eaLnBrk="1" hangingPunct="1">
              <a:defRPr/>
            </a:pPr>
            <a:endParaRPr lang="en-GB" sz="2400" dirty="0"/>
          </a:p>
          <a:p>
            <a:pPr algn="just" eaLnBrk="1" hangingPunct="1">
              <a:defRPr/>
            </a:pPr>
            <a:endParaRPr lang="en-GB" sz="2800" dirty="0"/>
          </a:p>
          <a:p>
            <a:pPr algn="just" eaLnBrk="1" hangingPunct="1">
              <a:defRPr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3432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C51C22D-D1D4-4F24-9BF5-FA01C254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071692" cy="5311428"/>
          </a:xfrm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Context and Objectives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Software and Hardware installation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Software to install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Tests with the board and LabView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Creating a new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Control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Simulations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Results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01890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391F0D1F-0D31-483B-A807-3EB2C82A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Software to install</a:t>
            </a:r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73B592F4-6043-4FE4-91DB-34BB57FDC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84263"/>
            <a:ext cx="8590409" cy="4981575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GB" altLang="fr-FR" dirty="0"/>
              <a:t>Quartus II</a:t>
            </a:r>
          </a:p>
          <a:p>
            <a:pPr marL="708025" lvl="1" indent="-457200" eaLnBrk="1" hangingPunct="1">
              <a:buFont typeface="Arial" panose="020B0604020202020204" pitchFamily="34" charset="0"/>
              <a:buChar char="•"/>
            </a:pPr>
            <a:r>
              <a:rPr lang="fr-BE" altLang="fr-FR" sz="2400" dirty="0">
                <a:cs typeface="Times New Roman" panose="02020603050405020304" pitchFamily="18" charset="0"/>
                <a:hlinkClick r:id="rId2"/>
              </a:rPr>
              <a:t>http://fpgasoftware.intel.com/?edition=lite</a:t>
            </a:r>
            <a:endParaRPr lang="fr-BE" altLang="fr-FR" sz="2400" dirty="0">
              <a:cs typeface="Times New Roman" panose="02020603050405020304" pitchFamily="18" charset="0"/>
            </a:endParaRPr>
          </a:p>
          <a:p>
            <a:pPr marL="708025" lvl="1" indent="-457200" eaLnBrk="1" hangingPunct="1">
              <a:buFont typeface="Arial" panose="020B0604020202020204" pitchFamily="34" charset="0"/>
              <a:buChar char="•"/>
            </a:pPr>
            <a:r>
              <a:rPr lang="en-US" altLang="fr-FR" sz="2400" dirty="0">
                <a:cs typeface="Times New Roman" panose="02020603050405020304" pitchFamily="18" charset="0"/>
              </a:rPr>
              <a:t>To install the software, you’ll need both the Quartus software tarfile, and the </a:t>
            </a:r>
            <a:r>
              <a:rPr lang="en-US" altLang="fr-FR" sz="2400" dirty="0" err="1">
                <a:cs typeface="Times New Roman" panose="02020603050405020304" pitchFamily="18" charset="0"/>
              </a:rPr>
              <a:t>CycloneV</a:t>
            </a:r>
            <a:r>
              <a:rPr lang="en-US" altLang="fr-FR" sz="2400" dirty="0">
                <a:cs typeface="Times New Roman" panose="02020603050405020304" pitchFamily="18" charset="0"/>
              </a:rPr>
              <a:t> </a:t>
            </a:r>
            <a:r>
              <a:rPr lang="en-US" altLang="fr-FR" sz="2400" dirty="0" err="1">
                <a:cs typeface="Times New Roman" panose="02020603050405020304" pitchFamily="18" charset="0"/>
              </a:rPr>
              <a:t>qdz</a:t>
            </a:r>
            <a:r>
              <a:rPr lang="en-US" altLang="fr-FR" sz="2400" dirty="0">
                <a:cs typeface="Times New Roman" panose="02020603050405020304" pitchFamily="18" charset="0"/>
              </a:rPr>
              <a:t> file. </a:t>
            </a:r>
          </a:p>
          <a:p>
            <a:pPr marL="708025" lvl="1" indent="-457200" eaLnBrk="1" hangingPunct="1">
              <a:buFont typeface="Arial" panose="020B0604020202020204" pitchFamily="34" charset="0"/>
              <a:buChar char="•"/>
            </a:pPr>
            <a:r>
              <a:rPr lang="en-US" altLang="fr-FR" sz="2400" dirty="0">
                <a:cs typeface="Times New Roman" panose="02020603050405020304" pitchFamily="18" charset="0"/>
              </a:rPr>
              <a:t>Save these both to the same directory.</a:t>
            </a:r>
          </a:p>
          <a:p>
            <a:pPr marL="708025" lvl="1" indent="-457200" eaLnBrk="1" hangingPunct="1">
              <a:buFont typeface="Arial" panose="020B0604020202020204" pitchFamily="34" charset="0"/>
              <a:buChar char="•"/>
            </a:pPr>
            <a:endParaRPr lang="en-GB" altLang="fr-FR" dirty="0"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GB" altLang="fr-FR" dirty="0" err="1"/>
              <a:t>ModelSim</a:t>
            </a:r>
            <a:endParaRPr lang="en-GB" altLang="fr-FR" dirty="0"/>
          </a:p>
          <a:p>
            <a:pPr marL="708025" lvl="1" indent="-457200" eaLnBrk="1" hangingPunct="1">
              <a:buFont typeface="Arial" panose="020B0604020202020204" pitchFamily="34" charset="0"/>
              <a:buChar char="•"/>
            </a:pPr>
            <a:r>
              <a:rPr lang="en-US" altLang="fr-FR" sz="2400" dirty="0">
                <a:cs typeface="Times New Roman" panose="02020603050405020304" pitchFamily="18" charset="0"/>
              </a:rPr>
              <a:t>Select also the “</a:t>
            </a:r>
            <a:r>
              <a:rPr lang="en-US" altLang="fr-FR" sz="2400" dirty="0" err="1">
                <a:cs typeface="Times New Roman" panose="02020603050405020304" pitchFamily="18" charset="0"/>
              </a:rPr>
              <a:t>ModelSim</a:t>
            </a:r>
            <a:r>
              <a:rPr lang="en-US" altLang="fr-FR" sz="2400" dirty="0">
                <a:cs typeface="Times New Roman" panose="02020603050405020304" pitchFamily="18" charset="0"/>
              </a:rPr>
              <a:t>-Altera Starter Edition”.</a:t>
            </a:r>
          </a:p>
          <a:p>
            <a:pPr marL="708025" lvl="1" indent="-457200" eaLnBrk="1" hangingPunct="1">
              <a:buFont typeface="Arial" panose="020B0604020202020204" pitchFamily="34" charset="0"/>
              <a:buChar char="•"/>
            </a:pPr>
            <a:r>
              <a:rPr lang="en-US" altLang="fr-FR" sz="2400" dirty="0" err="1">
                <a:cs typeface="Times New Roman" panose="02020603050405020304" pitchFamily="18" charset="0"/>
              </a:rPr>
              <a:t>ModelSim</a:t>
            </a:r>
            <a:r>
              <a:rPr lang="en-US" altLang="fr-FR" sz="2400" dirty="0">
                <a:cs typeface="Times New Roman" panose="02020603050405020304" pitchFamily="18" charset="0"/>
              </a:rPr>
              <a:t> is a HDL Simulator and will be used to simulate signals before using the board.</a:t>
            </a:r>
            <a:endParaRPr lang="en-GB" altLang="fr-FR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87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Hardware to install</a:t>
            </a:r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22DDF34D-DC96-4D42-87B3-17177FAAE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39875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>
              <a:defRPr/>
            </a:pPr>
            <a:r>
              <a:rPr lang="en-GB" dirty="0"/>
              <a:t>DE1-SoC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dirty="0">
                <a:hlinkClick r:id="rId2"/>
              </a:rPr>
              <a:t>https://www.terasic.com.tw/cgi-bin/page/archive.pl?Language=English&amp;No=836</a:t>
            </a:r>
            <a:endParaRPr dirty="0"/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dirty="0"/>
          </a:p>
          <a:p>
            <a:pPr marL="252000" lvl="1" indent="0" eaLnBrk="1" hangingPunct="1">
              <a:buFont typeface="Wingdings" pitchFamily="2" charset="2"/>
              <a:buNone/>
              <a:defRPr/>
            </a:pPr>
            <a:endParaRPr dirty="0"/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dirty="0"/>
              <a:t>In the package, you can find the cable to supply the FPGA and an other one to connect to the computer</a:t>
            </a:r>
          </a:p>
          <a:p>
            <a:pPr marL="252000" lvl="1" indent="0" eaLnBrk="1" hangingPunct="1">
              <a:buFont typeface="Wingdings" pitchFamily="2" charset="2"/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97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4C51C22D-D1D4-4F24-9BF5-FA01C2547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268760"/>
            <a:ext cx="7071692" cy="5311428"/>
          </a:xfrm>
        </p:spPr>
        <p:txBody>
          <a:bodyPr>
            <a:normAutofit fontScale="85000" lnSpcReduction="10000"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Context and Objectives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and Hardware installation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to install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installation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Tests with the board and LabView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/>
                </a:solidFill>
              </a:rPr>
              <a:t>Creating a new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Servo-motor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Board Control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Simulations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Results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969696"/>
                </a:solidFill>
              </a:rPr>
              <a:t>Software operation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solidFill>
                <a:srgbClr val="969696"/>
              </a:solidFill>
            </a:endParaRPr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09625"/>
          </a:xfrm>
        </p:spPr>
        <p:txBody>
          <a:bodyPr/>
          <a:lstStyle/>
          <a:p>
            <a:pPr eaLnBrk="1" hangingPunct="1"/>
            <a:r>
              <a:rPr lang="en-GB" altLang="fr-FR" sz="4400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49618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-12520" y="6461503"/>
            <a:ext cx="684213" cy="306387"/>
          </a:xfrm>
        </p:spPr>
        <p:txBody>
          <a:bodyPr/>
          <a:lstStyle/>
          <a:p>
            <a:pPr>
              <a:defRPr/>
            </a:pPr>
            <a:fld id="{14F214EF-6916-43FF-8424-30437CA8A78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itre 2">
            <a:extLst>
              <a:ext uri="{FF2B5EF4-FFF2-40B4-BE49-F238E27FC236}">
                <a16:creationId xmlns:a16="http://schemas.microsoft.com/office/drawing/2014/main" id="{3184F5BC-3C88-45E8-BCC1-9E15CD54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20" y="176212"/>
            <a:ext cx="9324528" cy="809625"/>
          </a:xfrm>
        </p:spPr>
        <p:txBody>
          <a:bodyPr/>
          <a:lstStyle/>
          <a:p>
            <a:pPr eaLnBrk="1" hangingPunct="1"/>
            <a:r>
              <a:rPr lang="en-GB" altLang="fr-FR" sz="4000" dirty="0"/>
              <a:t>Create a new project on Quartus</a:t>
            </a:r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57FF6B7C-B642-4B0F-B714-A99271B8B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525" y="1371052"/>
            <a:ext cx="7914822" cy="4709859"/>
          </a:xfrm>
        </p:spPr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800" dirty="0"/>
              <a:t>Open Quartus II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800" dirty="0"/>
              <a:t>Click on “Create a new project”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2800" dirty="0"/>
              <a:t>A new window will open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Select the folder and the title of your project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Next</a:t>
            </a:r>
          </a:p>
          <a:p>
            <a:pPr marL="709200" lvl="1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Click on “empty project”</a:t>
            </a:r>
            <a:r>
              <a:rPr lang="en-GB" sz="2400" dirty="0"/>
              <a:t> </a:t>
            </a:r>
          </a:p>
          <a:p>
            <a:pPr marL="252000" lvl="1" indent="0" eaLnBrk="1" hangingPunct="1">
              <a:buFont typeface="Wingdings" pitchFamily="2" charset="2"/>
              <a:buNone/>
              <a:defRPr/>
            </a:pPr>
            <a:r>
              <a:rPr lang="en-GB" sz="2400" dirty="0"/>
              <a:t>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sz="28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pic>
        <p:nvPicPr>
          <p:cNvPr id="9" name="Image 6">
            <a:extLst>
              <a:ext uri="{FF2B5EF4-FFF2-40B4-BE49-F238E27FC236}">
                <a16:creationId xmlns:a16="http://schemas.microsoft.com/office/drawing/2014/main" id="{90CB199E-DA2F-4D0A-A781-B3B41A80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841" y="1303261"/>
            <a:ext cx="1626634" cy="16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7">
            <a:extLst>
              <a:ext uri="{FF2B5EF4-FFF2-40B4-BE49-F238E27FC236}">
                <a16:creationId xmlns:a16="http://schemas.microsoft.com/office/drawing/2014/main" id="{774AA1E5-8721-432D-A736-1D428D01B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18816" r="28854" b="22765"/>
          <a:stretch>
            <a:fillRect/>
          </a:stretch>
        </p:blipFill>
        <p:spPr bwMode="auto">
          <a:xfrm>
            <a:off x="395536" y="3985419"/>
            <a:ext cx="3188425" cy="2476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8">
            <a:extLst>
              <a:ext uri="{FF2B5EF4-FFF2-40B4-BE49-F238E27FC236}">
                <a16:creationId xmlns:a16="http://schemas.microsoft.com/office/drawing/2014/main" id="{D2B36E74-D67E-41B6-B83C-4C9B9BD5F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18925" r="28706" b="22578"/>
          <a:stretch>
            <a:fillRect/>
          </a:stretch>
        </p:blipFill>
        <p:spPr bwMode="auto">
          <a:xfrm>
            <a:off x="4706938" y="3862388"/>
            <a:ext cx="3268662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418324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FPMS_mask</Template>
  <TotalTime>59615</TotalTime>
  <Words>1107</Words>
  <Application>Microsoft Office PowerPoint</Application>
  <PresentationFormat>Affichage à l'écran (4:3)</PresentationFormat>
  <Paragraphs>293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Times</vt:lpstr>
      <vt:lpstr>Verdana</vt:lpstr>
      <vt:lpstr>Wingdings</vt:lpstr>
      <vt:lpstr>Conception personnalisée</vt:lpstr>
      <vt:lpstr>Hardware Software Platforms Project Presentation</vt:lpstr>
      <vt:lpstr>Contents</vt:lpstr>
      <vt:lpstr>Contents</vt:lpstr>
      <vt:lpstr>Context and Objectives</vt:lpstr>
      <vt:lpstr>Contents</vt:lpstr>
      <vt:lpstr>Software to install</vt:lpstr>
      <vt:lpstr>Hardware to install</vt:lpstr>
      <vt:lpstr>Contents</vt:lpstr>
      <vt:lpstr>Create a new project on Quartus</vt:lpstr>
      <vt:lpstr>Create a new project on Quartus</vt:lpstr>
      <vt:lpstr>Create a new project on Quartus</vt:lpstr>
      <vt:lpstr>Contents</vt:lpstr>
      <vt:lpstr>Servomotor</vt:lpstr>
      <vt:lpstr>Servomotor</vt:lpstr>
      <vt:lpstr>Bloc Diagram to Control a Servomotor </vt:lpstr>
      <vt:lpstr>Connection between the board and the motor </vt:lpstr>
      <vt:lpstr>Servomotor</vt:lpstr>
      <vt:lpstr>Contents</vt:lpstr>
      <vt:lpstr>Board Control</vt:lpstr>
      <vt:lpstr>Board Control</vt:lpstr>
      <vt:lpstr>Board Control</vt:lpstr>
      <vt:lpstr>Board Control</vt:lpstr>
      <vt:lpstr>Contents</vt:lpstr>
      <vt:lpstr>Simulations</vt:lpstr>
      <vt:lpstr>Simulations</vt:lpstr>
      <vt:lpstr>Simulations</vt:lpstr>
      <vt:lpstr>Contents</vt:lpstr>
      <vt:lpstr>Results</vt:lpstr>
      <vt:lpstr>Contents</vt:lpstr>
      <vt:lpstr>Software Operation</vt:lpstr>
      <vt:lpstr>Conclusion</vt:lpstr>
      <vt:lpstr>Useful links</vt:lpstr>
    </vt:vector>
  </TitlesOfParts>
  <Company>Faculté Polytechnique de Mons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1009-02 Electronique Physique 2005</dc:title>
  <dc:subject>1 Introduction</dc:subject>
  <dc:creator>Carlos Valderrama</dc:creator>
  <cp:lastModifiedBy>Clélia GALVANIN</cp:lastModifiedBy>
  <cp:revision>2307</cp:revision>
  <cp:lastPrinted>2016-05-10T12:40:43Z</cp:lastPrinted>
  <dcterms:created xsi:type="dcterms:W3CDTF">2004-05-13T11:48:04Z</dcterms:created>
  <dcterms:modified xsi:type="dcterms:W3CDTF">2019-05-17T09:54:30Z</dcterms:modified>
</cp:coreProperties>
</file>